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4"/>
  </p:sldMasterIdLst>
  <p:sldIdLst>
    <p:sldId id="256" r:id="rId5"/>
    <p:sldId id="257" r:id="rId6"/>
    <p:sldId id="258" r:id="rId7"/>
    <p:sldId id="259" r:id="rId8"/>
    <p:sldId id="269" r:id="rId9"/>
    <p:sldId id="260" r:id="rId10"/>
    <p:sldId id="262" r:id="rId11"/>
    <p:sldId id="264" r:id="rId12"/>
    <p:sldId id="266" r:id="rId13"/>
    <p:sldId id="267" r:id="rId14"/>
    <p:sldId id="268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F0A26E-B984-3575-6782-9BB6968F1C65}" v="344" dt="2022-11-07T14:33:11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3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5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8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7012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148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042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50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11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92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38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090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951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60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2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825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6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636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344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  <p:sldLayoutId id="2147484034" r:id="rId14"/>
    <p:sldLayoutId id="2147484035" r:id="rId15"/>
    <p:sldLayoutId id="2147484036" r:id="rId16"/>
    <p:sldLayoutId id="214748403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lasskolstvi.cz/" TargetMode="External"/><Relationship Id="rId7" Type="http://schemas.openxmlformats.org/officeDocument/2006/relationships/hyperlink" Target="https://www.emiero.cz/" TargetMode="External"/><Relationship Id="rId2" Type="http://schemas.openxmlformats.org/officeDocument/2006/relationships/hyperlink" Target="http://www.infoabsolvent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ermat.cz/" TargetMode="External"/><Relationship Id="rId5" Type="http://schemas.openxmlformats.org/officeDocument/2006/relationships/hyperlink" Target="https://www.scio.cz/" TargetMode="External"/><Relationship Id="rId4" Type="http://schemas.openxmlformats.org/officeDocument/2006/relationships/hyperlink" Target="https://www.stredniskoly.cz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6personalities.com/cs/osobnostni-typy" TargetMode="External"/><Relationship Id="rId2" Type="http://schemas.openxmlformats.org/officeDocument/2006/relationships/hyperlink" Target="https://www.infoabsolvent.cz/Profites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slesingerova@zscernos.cz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psy.cz/" TargetMode="External"/><Relationship Id="rId2" Type="http://schemas.openxmlformats.org/officeDocument/2006/relationships/hyperlink" Target="http://www.prihlaskynastredni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46524" y="1821713"/>
            <a:ext cx="7351453" cy="859587"/>
          </a:xfrm>
        </p:spPr>
        <p:txBody>
          <a:bodyPr anchor="b">
            <a:noAutofit/>
          </a:bodyPr>
          <a:lstStyle/>
          <a:p>
            <a:pPr algn="l"/>
            <a:r>
              <a:rPr lang="cs-CZ" sz="4800" b="1" dirty="0" smtClean="0">
                <a:solidFill>
                  <a:schemeClr val="bg1"/>
                </a:solidFill>
              </a:rPr>
              <a:t>Schůzka pro rodiče osmáků</a:t>
            </a:r>
            <a:endParaRPr lang="cs-CZ" sz="4800" b="1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67944" y="4512053"/>
            <a:ext cx="4839013" cy="1091381"/>
          </a:xfrm>
        </p:spPr>
        <p:txBody>
          <a:bodyPr vert="horz" lIns="91440" tIns="45720" rIns="91440" bIns="45720">
            <a:normAutofit fontScale="92500" lnSpcReduction="20000"/>
          </a:bodyPr>
          <a:lstStyle/>
          <a:p>
            <a:pPr marL="63500"/>
            <a:r>
              <a:rPr lang="cs-CZ" sz="2100" dirty="0" smtClean="0">
                <a:solidFill>
                  <a:schemeClr val="bg1"/>
                </a:solidFill>
              </a:rPr>
              <a:t>3.6.2024</a:t>
            </a:r>
            <a:endParaRPr lang="cs-CZ" sz="2100" dirty="0">
              <a:solidFill>
                <a:schemeClr val="bg1"/>
              </a:solidFill>
            </a:endParaRPr>
          </a:p>
          <a:p>
            <a:r>
              <a:rPr lang="cs-CZ" sz="2100" dirty="0">
                <a:solidFill>
                  <a:schemeClr val="bg1"/>
                </a:solidFill>
              </a:rPr>
              <a:t>Mgr. </a:t>
            </a:r>
            <a:r>
              <a:rPr lang="cs-CZ" sz="2100" dirty="0" smtClean="0">
                <a:solidFill>
                  <a:schemeClr val="bg1"/>
                </a:solidFill>
              </a:rPr>
              <a:t>Michaela Šlesingerová</a:t>
            </a:r>
          </a:p>
          <a:p>
            <a:r>
              <a:rPr lang="cs-CZ" sz="2100" dirty="0" smtClean="0">
                <a:solidFill>
                  <a:schemeClr val="bg1"/>
                </a:solidFill>
              </a:rPr>
              <a:t>mslesingerova@zscernos.cz</a:t>
            </a:r>
            <a:endParaRPr lang="cs-CZ" sz="2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DBDE7A-14EA-C4F6-FFF8-4F053EBD2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13528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Žáci z Ukrajiny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uchazeči s dočasnou ochranou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427DC3-E04A-9B3F-C666-6C95D66DE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2002348"/>
            <a:ext cx="7704667" cy="4269371"/>
          </a:xfrm>
        </p:spPr>
        <p:txBody>
          <a:bodyPr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Na </a:t>
            </a:r>
            <a:r>
              <a:rPr lang="cs-CZ" b="1" dirty="0">
                <a:ea typeface="+mn-lt"/>
                <a:cs typeface="+mn-lt"/>
              </a:rPr>
              <a:t>žádost</a:t>
            </a:r>
            <a:r>
              <a:rPr lang="cs-CZ" dirty="0">
                <a:ea typeface="+mn-lt"/>
                <a:cs typeface="+mn-lt"/>
              </a:rPr>
              <a:t> možnost </a:t>
            </a:r>
            <a:r>
              <a:rPr lang="cs-CZ" b="1" dirty="0">
                <a:ea typeface="+mn-lt"/>
                <a:cs typeface="+mn-lt"/>
              </a:rPr>
              <a:t>prominutí zkoušky z českého jazyka</a:t>
            </a:r>
            <a:r>
              <a:rPr lang="cs-CZ" dirty="0">
                <a:ea typeface="+mn-lt"/>
                <a:cs typeface="+mn-lt"/>
              </a:rPr>
              <a:t>, je-li součástí přijímacího řízení, znalost ČJ ověřená rozhovorem</a:t>
            </a:r>
            <a:endParaRPr lang="cs-CZ" dirty="0"/>
          </a:p>
          <a:p>
            <a:pPr>
              <a:buClr>
                <a:srgbClr val="1287C3"/>
              </a:buClr>
            </a:pPr>
            <a:r>
              <a:rPr lang="cs-CZ" dirty="0">
                <a:ea typeface="+mn-lt"/>
                <a:cs typeface="+mn-lt"/>
              </a:rPr>
              <a:t>Na </a:t>
            </a:r>
            <a:r>
              <a:rPr lang="cs-CZ" b="1" dirty="0">
                <a:ea typeface="+mn-lt"/>
                <a:cs typeface="+mn-lt"/>
              </a:rPr>
              <a:t>žádost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smtClean="0">
                <a:ea typeface="+mn-lt"/>
                <a:cs typeface="+mn-lt"/>
              </a:rPr>
              <a:t>připojenou </a:t>
            </a:r>
            <a:r>
              <a:rPr lang="cs-CZ" dirty="0">
                <a:ea typeface="+mn-lt"/>
                <a:cs typeface="+mn-lt"/>
              </a:rPr>
              <a:t>k přihlášce se umožňuje těmto osobám zvolit konání </a:t>
            </a:r>
            <a:r>
              <a:rPr lang="cs-CZ" b="1" dirty="0">
                <a:ea typeface="+mn-lt"/>
                <a:cs typeface="+mn-lt"/>
              </a:rPr>
              <a:t>jednotné přijímací zkoušky z matematiky v ukrajinském jazyce</a:t>
            </a:r>
            <a:r>
              <a:rPr lang="cs-CZ" dirty="0">
                <a:ea typeface="+mn-lt"/>
                <a:cs typeface="+mn-lt"/>
              </a:rPr>
              <a:t> </a:t>
            </a:r>
          </a:p>
          <a:p>
            <a:pPr>
              <a:buClr>
                <a:srgbClr val="1287C3"/>
              </a:buClr>
            </a:pPr>
            <a:r>
              <a:rPr lang="cs-CZ" dirty="0" smtClean="0">
                <a:ea typeface="+mn-lt"/>
                <a:cs typeface="+mn-lt"/>
              </a:rPr>
              <a:t>Pokud </a:t>
            </a:r>
            <a:r>
              <a:rPr lang="cs-CZ" dirty="0">
                <a:ea typeface="+mn-lt"/>
                <a:cs typeface="+mn-lt"/>
              </a:rPr>
              <a:t>se </a:t>
            </a:r>
            <a:r>
              <a:rPr lang="cs-CZ" dirty="0" smtClean="0">
                <a:ea typeface="+mn-lt"/>
                <a:cs typeface="+mn-lt"/>
              </a:rPr>
              <a:t>školní přijímací </a:t>
            </a:r>
            <a:r>
              <a:rPr lang="cs-CZ" dirty="0">
                <a:ea typeface="+mn-lt"/>
                <a:cs typeface="+mn-lt"/>
              </a:rPr>
              <a:t>zkouška koná v jazyce českém, má uchazeč s dočasnou ochranou právo na prodloužení času o 25 % a na použití překladového slovníku. Informaci o tom, zda škola koná zkoušku v ukrajinském jazyce, zveřejní ředitel školy v kritériích přijímacího řízení. </a:t>
            </a:r>
          </a:p>
        </p:txBody>
      </p:sp>
    </p:spTree>
    <p:extLst>
      <p:ext uri="{BB962C8B-B14F-4D97-AF65-F5344CB8AC3E}">
        <p14:creationId xmlns:p14="http://schemas.microsoft.com/office/powerpoint/2010/main" val="93044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6DBD39-8E6A-55A4-075D-938131117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19" y="215508"/>
            <a:ext cx="7019875" cy="9036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spcBef>
                <a:spcPct val="20000"/>
              </a:spcBef>
              <a:spcAft>
                <a:spcPts val="600"/>
              </a:spcAft>
            </a:pPr>
            <a:endParaRPr lang="cs-CZ" sz="3600" cap="all" dirty="0">
              <a:ea typeface="+mj-lt"/>
              <a:cs typeface="+mj-lt"/>
            </a:endParaRPr>
          </a:p>
          <a:p>
            <a:pPr algn="l"/>
            <a:r>
              <a:rPr lang="cs-CZ" sz="3200" b="1" dirty="0"/>
              <a:t>Co musí uchazeč s dočasnou ochranou doložit k přihlášce na SŠ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08CEAF-14DA-8A9F-9366-B42B7C1FC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628800"/>
            <a:ext cx="7704667" cy="4793035"/>
          </a:xfrm>
        </p:spPr>
        <p:txBody>
          <a:bodyPr>
            <a:normAutofit/>
          </a:bodyPr>
          <a:lstStyle/>
          <a:p>
            <a:pPr>
              <a:buClr>
                <a:srgbClr val="1287C3"/>
              </a:buClr>
            </a:pPr>
            <a:endParaRPr lang="cs-CZ" dirty="0">
              <a:ea typeface="+mn-lt"/>
              <a:cs typeface="+mn-lt"/>
            </a:endParaRPr>
          </a:p>
          <a:p>
            <a:pPr>
              <a:buClr>
                <a:srgbClr val="1287C3"/>
              </a:buClr>
            </a:pPr>
            <a:r>
              <a:rPr lang="cs-CZ" b="1" dirty="0">
                <a:ea typeface="+mn-lt"/>
                <a:cs typeface="+mn-lt"/>
              </a:rPr>
              <a:t>kopii dokladu o dočasné </a:t>
            </a:r>
            <a:r>
              <a:rPr lang="cs-CZ" b="1" dirty="0" smtClean="0">
                <a:ea typeface="+mn-lt"/>
                <a:cs typeface="+mn-lt"/>
              </a:rPr>
              <a:t>ochraně</a:t>
            </a:r>
            <a:endParaRPr lang="cs-CZ" dirty="0"/>
          </a:p>
          <a:p>
            <a:pPr>
              <a:buClr>
                <a:srgbClr val="1287C3"/>
              </a:buClr>
            </a:pPr>
            <a:r>
              <a:rPr lang="cs-CZ" b="1" dirty="0">
                <a:ea typeface="+mn-lt"/>
                <a:cs typeface="+mn-lt"/>
              </a:rPr>
              <a:t>žádost o prominutí přijímací zkoušky z českého </a:t>
            </a:r>
            <a:r>
              <a:rPr lang="cs-CZ" b="1" dirty="0" smtClean="0">
                <a:ea typeface="+mn-lt"/>
                <a:cs typeface="+mn-lt"/>
              </a:rPr>
              <a:t>jazyka</a:t>
            </a:r>
            <a:endParaRPr lang="cs-CZ" dirty="0"/>
          </a:p>
          <a:p>
            <a:pPr>
              <a:buClr>
                <a:srgbClr val="1287C3"/>
              </a:buClr>
            </a:pPr>
            <a:r>
              <a:rPr lang="cs-CZ" dirty="0">
                <a:ea typeface="+mn-lt"/>
                <a:cs typeface="+mn-lt"/>
              </a:rPr>
              <a:t>žádost o konání jednotného přijímací zkoušky z </a:t>
            </a:r>
            <a:r>
              <a:rPr lang="cs-CZ" b="1" dirty="0">
                <a:ea typeface="+mn-lt"/>
                <a:cs typeface="+mn-lt"/>
              </a:rPr>
              <a:t>matematiky </a:t>
            </a:r>
            <a:r>
              <a:rPr lang="cs-CZ" b="1" dirty="0" smtClean="0">
                <a:ea typeface="+mn-lt"/>
                <a:cs typeface="+mn-lt"/>
              </a:rPr>
              <a:t>v </a:t>
            </a:r>
            <a:r>
              <a:rPr lang="cs-CZ" b="1" dirty="0">
                <a:ea typeface="+mn-lt"/>
                <a:cs typeface="+mn-lt"/>
              </a:rPr>
              <a:t>ukrajinském jazyce </a:t>
            </a:r>
            <a:r>
              <a:rPr lang="cs-CZ" dirty="0">
                <a:ea typeface="+mn-lt"/>
                <a:cs typeface="+mn-lt"/>
              </a:rPr>
              <a:t>(vybere-li si konání zkoušky v ukrajinštině)</a:t>
            </a:r>
            <a:endParaRPr lang="cs-CZ" dirty="0"/>
          </a:p>
          <a:p>
            <a:pPr>
              <a:buClr>
                <a:srgbClr val="1287C3"/>
              </a:buClr>
            </a:pPr>
            <a:r>
              <a:rPr lang="cs-CZ" dirty="0">
                <a:ea typeface="+mn-lt"/>
                <a:cs typeface="+mn-lt"/>
              </a:rPr>
              <a:t>a případně </a:t>
            </a:r>
            <a:r>
              <a:rPr lang="cs-CZ" b="1" dirty="0">
                <a:ea typeface="+mn-lt"/>
                <a:cs typeface="+mn-lt"/>
              </a:rPr>
              <a:t>žádost o zadání školního písemného testu v ukrajinském jazyce</a:t>
            </a:r>
            <a:r>
              <a:rPr lang="cs-CZ" dirty="0">
                <a:ea typeface="+mn-lt"/>
                <a:cs typeface="+mn-lt"/>
              </a:rPr>
              <a:t> (pokud škola školní písemný test požaduje a pokud zadání v ukrajinštině škola umožňuje</a:t>
            </a:r>
            <a:r>
              <a:rPr lang="cs-CZ" dirty="0" smtClean="0">
                <a:ea typeface="+mn-lt"/>
                <a:cs typeface="+mn-lt"/>
              </a:rPr>
              <a:t>)</a:t>
            </a:r>
            <a:endParaRPr lang="cs-CZ" dirty="0"/>
          </a:p>
          <a:p>
            <a:pPr>
              <a:buClr>
                <a:srgbClr val="1287C3"/>
              </a:buClr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70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Užitečné odkazy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hlinkClick r:id="rId2"/>
              </a:rPr>
              <a:t>www.prihlaskynastredni.cz</a:t>
            </a:r>
          </a:p>
          <a:p>
            <a:r>
              <a:rPr lang="cs-CZ" dirty="0" smtClean="0">
                <a:hlinkClick r:id="rId2"/>
              </a:rPr>
              <a:t>www.dipsy.cz</a:t>
            </a:r>
            <a:endParaRPr lang="cs-CZ" sz="2000" dirty="0" smtClean="0">
              <a:hlinkClick r:id="rId2"/>
            </a:endParaRPr>
          </a:p>
          <a:p>
            <a:r>
              <a:rPr lang="cs-CZ" sz="2000" dirty="0" smtClean="0">
                <a:hlinkClick r:id="rId2"/>
              </a:rPr>
              <a:t>www.infoabsolvent.cz</a:t>
            </a:r>
            <a:endParaRPr lang="cs-CZ" sz="2000" dirty="0"/>
          </a:p>
          <a:p>
            <a:r>
              <a:rPr lang="cs-CZ" sz="2000" dirty="0">
                <a:hlinkClick r:id="rId3"/>
              </a:rPr>
              <a:t>www.atlasskolstvi.cz</a:t>
            </a:r>
            <a:endParaRPr lang="cs-CZ" sz="2000" dirty="0"/>
          </a:p>
          <a:p>
            <a:r>
              <a:rPr lang="cs-CZ" sz="2000" dirty="0">
                <a:hlinkClick r:id="rId4"/>
              </a:rPr>
              <a:t>https://www.stredniskoly.cz</a:t>
            </a:r>
            <a:r>
              <a:rPr lang="cs-CZ" sz="2000" dirty="0" smtClean="0">
                <a:hlinkClick r:id="rId4"/>
              </a:rPr>
              <a:t>/</a:t>
            </a:r>
            <a:endParaRPr lang="cs-CZ" sz="2000" dirty="0"/>
          </a:p>
          <a:p>
            <a:r>
              <a:rPr lang="cs-CZ" sz="2000" dirty="0">
                <a:hlinkClick r:id="rId5"/>
              </a:rPr>
              <a:t>https://www.scio.cz/</a:t>
            </a:r>
            <a:endParaRPr lang="cs-CZ" sz="2000" dirty="0"/>
          </a:p>
          <a:p>
            <a:r>
              <a:rPr lang="cs-CZ" sz="2000" dirty="0">
                <a:hlinkClick r:id="rId6"/>
              </a:rPr>
              <a:t>https://www.cermat.cz/</a:t>
            </a:r>
            <a:endParaRPr lang="cs-CZ" sz="2000" dirty="0"/>
          </a:p>
          <a:p>
            <a:r>
              <a:rPr lang="cs-CZ" sz="2000" dirty="0">
                <a:hlinkClick r:id="rId7"/>
              </a:rPr>
              <a:t>https://www.emiero.cz</a:t>
            </a:r>
            <a:r>
              <a:rPr lang="cs-CZ" sz="2000" dirty="0" smtClean="0">
                <a:hlinkClick r:id="rId7"/>
              </a:rPr>
              <a:t>/</a:t>
            </a:r>
            <a:endParaRPr lang="cs-CZ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Přijímací řízení - fáze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988840"/>
            <a:ext cx="6737901" cy="3332816"/>
          </a:xfrm>
        </p:spPr>
        <p:txBody>
          <a:bodyPr/>
          <a:lstStyle/>
          <a:p>
            <a:r>
              <a:rPr lang="cs-CZ" sz="1800" dirty="0"/>
              <a:t>Profilace – výběr oboru SŠ – výběr SŠ</a:t>
            </a:r>
          </a:p>
          <a:p>
            <a:r>
              <a:rPr lang="cs-CZ" sz="1800" dirty="0"/>
              <a:t>Podání </a:t>
            </a:r>
            <a:r>
              <a:rPr lang="cs-CZ" sz="1800" dirty="0" smtClean="0">
                <a:solidFill>
                  <a:srgbClr val="FF0000"/>
                </a:solidFill>
              </a:rPr>
              <a:t>tří (respektive pěti)</a:t>
            </a:r>
            <a:r>
              <a:rPr lang="cs-CZ" sz="1800" dirty="0" smtClean="0"/>
              <a:t> přihlášek </a:t>
            </a:r>
            <a:r>
              <a:rPr lang="cs-CZ" sz="1800" dirty="0"/>
              <a:t>na SŠ</a:t>
            </a:r>
          </a:p>
          <a:p>
            <a:r>
              <a:rPr lang="cs-CZ" sz="1800" dirty="0"/>
              <a:t>Pozvánka na přijímací zkoušky</a:t>
            </a:r>
          </a:p>
          <a:p>
            <a:r>
              <a:rPr lang="cs-CZ" sz="1800" dirty="0"/>
              <a:t>Přijímací zkoušky </a:t>
            </a:r>
          </a:p>
          <a:p>
            <a:r>
              <a:rPr lang="cs-CZ" sz="1800" dirty="0"/>
              <a:t>Výsledek přijímacích zkoušek</a:t>
            </a:r>
          </a:p>
          <a:p>
            <a:r>
              <a:rPr lang="cs-CZ" sz="1800" dirty="0"/>
              <a:t>Přijetí/nepřijetí na SŠ</a:t>
            </a:r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Profilace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5656" y="1628800"/>
            <a:ext cx="6465998" cy="4464496"/>
          </a:xfrm>
        </p:spPr>
        <p:txBody>
          <a:bodyPr>
            <a:normAutofit/>
          </a:bodyPr>
          <a:lstStyle/>
          <a:p>
            <a:r>
              <a:rPr lang="cs-CZ" sz="1800" dirty="0"/>
              <a:t>V rámci PČ 9. ročník – volba </a:t>
            </a:r>
            <a:r>
              <a:rPr lang="cs-CZ" sz="1800" dirty="0" smtClean="0"/>
              <a:t>povolání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 err="1"/>
              <a:t>Profitesty</a:t>
            </a:r>
            <a:r>
              <a:rPr lang="cs-CZ" sz="1800" dirty="0"/>
              <a:t> internet </a:t>
            </a:r>
          </a:p>
          <a:p>
            <a:pPr>
              <a:buNone/>
            </a:pPr>
            <a:r>
              <a:rPr lang="cs-CZ" sz="1800" dirty="0" smtClean="0">
                <a:hlinkClick r:id="rId2"/>
              </a:rPr>
              <a:t>https://www.infoabsolvent.cz/Profitest</a:t>
            </a:r>
            <a:r>
              <a:rPr lang="cs-CZ" sz="1800" dirty="0"/>
              <a:t>	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>
                <a:hlinkClick r:id="rId3"/>
              </a:rPr>
              <a:t>https://www.16personalities.com/cs/osobnostni-typy </a:t>
            </a: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r>
              <a:rPr lang="cs-CZ" sz="1800" dirty="0" err="1" smtClean="0"/>
              <a:t>Profitesty</a:t>
            </a:r>
            <a:r>
              <a:rPr lang="cs-CZ" sz="1800" dirty="0" smtClean="0"/>
              <a:t> </a:t>
            </a:r>
            <a:r>
              <a:rPr lang="cs-CZ" sz="1800" dirty="0"/>
              <a:t>u psychologa – </a:t>
            </a:r>
            <a:r>
              <a:rPr lang="cs-CZ" sz="1800" dirty="0" smtClean="0"/>
              <a:t>PhDr. </a:t>
            </a:r>
            <a:r>
              <a:rPr lang="cs-CZ" sz="1800" dirty="0" err="1" smtClean="0"/>
              <a:t>Obeidová</a:t>
            </a:r>
            <a:endParaRPr lang="cs-CZ" sz="1800" dirty="0"/>
          </a:p>
          <a:p>
            <a:pPr lvl="1"/>
            <a:r>
              <a:rPr lang="cs-CZ" dirty="0" smtClean="0"/>
              <a:t>středa </a:t>
            </a:r>
            <a:r>
              <a:rPr lang="cs-CZ" dirty="0"/>
              <a:t>8 – 12 hod, 602 501 </a:t>
            </a:r>
            <a:r>
              <a:rPr lang="cs-CZ" dirty="0" smtClean="0"/>
              <a:t>138</a:t>
            </a:r>
          </a:p>
          <a:p>
            <a:pPr marL="457207" lvl="1" indent="0">
              <a:buNone/>
            </a:pPr>
            <a:endParaRPr lang="cs-CZ" dirty="0" smtClean="0"/>
          </a:p>
          <a:p>
            <a:r>
              <a:rPr lang="cs-CZ" sz="1800" dirty="0" smtClean="0"/>
              <a:t>Kariérové poradenství – </a:t>
            </a:r>
            <a:r>
              <a:rPr lang="cs-CZ" sz="1800" dirty="0" smtClean="0">
                <a:hlinkClick r:id="rId4"/>
              </a:rPr>
              <a:t>mslesingerova@zscernos.cz</a:t>
            </a:r>
            <a:endParaRPr lang="cs-CZ" sz="1800" dirty="0"/>
          </a:p>
          <a:p>
            <a:pPr lvl="1"/>
            <a:r>
              <a:rPr lang="cs-CZ" dirty="0" smtClean="0"/>
              <a:t>konzultační hodiny – čtvrtek 14.00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/>
              <a:t>Podání </a:t>
            </a:r>
            <a:r>
              <a:rPr lang="cs-CZ" b="1" dirty="0" smtClean="0"/>
              <a:t>přihlášek </a:t>
            </a:r>
            <a:r>
              <a:rPr lang="cs-CZ" b="1" dirty="0"/>
              <a:t>na </a:t>
            </a:r>
            <a:r>
              <a:rPr lang="cs-CZ" b="1" dirty="0" smtClean="0"/>
              <a:t>SŠ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2532888"/>
            <a:ext cx="7374173" cy="4325112"/>
          </a:xfrm>
        </p:spPr>
        <p:txBody>
          <a:bodyPr>
            <a:normAutofit/>
          </a:bodyPr>
          <a:lstStyle/>
          <a:p>
            <a:r>
              <a:rPr lang="cs-CZ" sz="1800" dirty="0"/>
              <a:t>Obory s maturitou – </a:t>
            </a:r>
            <a:r>
              <a:rPr lang="cs-CZ" sz="1800" dirty="0" smtClean="0"/>
              <a:t>4leté </a:t>
            </a:r>
            <a:r>
              <a:rPr lang="cs-CZ" sz="1800" dirty="0"/>
              <a:t>– JPZ ANO</a:t>
            </a:r>
          </a:p>
          <a:p>
            <a:r>
              <a:rPr lang="cs-CZ" sz="1800" dirty="0"/>
              <a:t>Obory se závěrečnou </a:t>
            </a:r>
            <a:r>
              <a:rPr lang="cs-CZ" sz="1800" dirty="0" smtClean="0"/>
              <a:t>zkouškou (výuční list) </a:t>
            </a:r>
            <a:r>
              <a:rPr lang="cs-CZ" sz="1800" dirty="0"/>
              <a:t>– </a:t>
            </a:r>
            <a:r>
              <a:rPr lang="cs-CZ" sz="1800" dirty="0" smtClean="0"/>
              <a:t>3leté </a:t>
            </a:r>
            <a:r>
              <a:rPr lang="cs-CZ" sz="1800" dirty="0"/>
              <a:t>– JPZ NE</a:t>
            </a:r>
          </a:p>
          <a:p>
            <a:pPr>
              <a:buNone/>
            </a:pPr>
            <a:endParaRPr lang="cs-CZ" sz="1800" dirty="0"/>
          </a:p>
          <a:p>
            <a:r>
              <a:rPr lang="cs-CZ" sz="1800" dirty="0"/>
              <a:t>Obory s talentovými zkouškami </a:t>
            </a:r>
            <a:r>
              <a:rPr lang="cs-CZ" sz="1800" dirty="0" smtClean="0"/>
              <a:t> i obory </a:t>
            </a:r>
            <a:r>
              <a:rPr lang="cs-CZ" sz="1800" dirty="0"/>
              <a:t>bez talentových zkoušek – přihlášky do 1. 3. </a:t>
            </a:r>
            <a:r>
              <a:rPr lang="cs-CZ" sz="1800" dirty="0" smtClean="0"/>
              <a:t>2025</a:t>
            </a:r>
          </a:p>
          <a:p>
            <a:endParaRPr lang="cs-CZ" sz="1800" dirty="0">
              <a:solidFill>
                <a:srgbClr val="FFC000"/>
              </a:solidFill>
            </a:endParaRPr>
          </a:p>
          <a:p>
            <a:r>
              <a:rPr lang="cs-CZ" sz="1800" dirty="0" err="1" smtClean="0"/>
              <a:t>prioritizace</a:t>
            </a:r>
            <a:r>
              <a:rPr lang="cs-CZ" sz="1800" dirty="0" smtClean="0"/>
              <a:t> škol</a:t>
            </a:r>
            <a:endParaRPr lang="cs-CZ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Digitální přihlašovací systém - </a:t>
            </a:r>
            <a:r>
              <a:rPr lang="cs-CZ" b="1" dirty="0" err="1" smtClean="0"/>
              <a:t>DiPSy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www.prihlaskynastredni.cz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www.dipsy.cz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podání přihlášek pomocí bankovní identity</a:t>
            </a:r>
          </a:p>
          <a:p>
            <a:r>
              <a:rPr lang="cs-CZ" dirty="0" smtClean="0"/>
              <a:t>podání přihlášek bez použití bankovní identity</a:t>
            </a:r>
          </a:p>
          <a:p>
            <a:r>
              <a:rPr lang="cs-CZ" dirty="0" smtClean="0"/>
              <a:t>podání přihlášek papírově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863" y="4581128"/>
            <a:ext cx="3181546" cy="150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62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15940"/>
            <a:ext cx="8160441" cy="1143000"/>
          </a:xfrm>
        </p:spPr>
        <p:txBody>
          <a:bodyPr>
            <a:noAutofit/>
          </a:bodyPr>
          <a:lstStyle/>
          <a:p>
            <a:pPr algn="l"/>
            <a:r>
              <a:rPr lang="cs-CZ" b="1" dirty="0"/>
              <a:t>Přijímací zkoušky</a:t>
            </a:r>
            <a:r>
              <a:rPr lang="cs-CZ" sz="3600" b="1" dirty="0"/>
              <a:t>  </a:t>
            </a:r>
            <a:br>
              <a:rPr lang="cs-CZ" sz="3600" b="1" dirty="0"/>
            </a:br>
            <a:r>
              <a:rPr lang="cs-CZ" sz="2800" b="1" dirty="0"/>
              <a:t>pozvánka do 14 dnů před termínem konání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556792"/>
            <a:ext cx="6989663" cy="4813176"/>
          </a:xfrm>
        </p:spPr>
        <p:txBody>
          <a:bodyPr>
            <a:normAutofit/>
          </a:bodyPr>
          <a:lstStyle/>
          <a:p>
            <a:r>
              <a:rPr lang="cs-CZ" sz="1800" b="1" dirty="0"/>
              <a:t>JPZ</a:t>
            </a:r>
          </a:p>
          <a:p>
            <a:pPr>
              <a:buNone/>
            </a:pPr>
            <a:r>
              <a:rPr lang="cs-CZ" sz="1800" b="1" dirty="0"/>
              <a:t>	</a:t>
            </a:r>
            <a:r>
              <a:rPr lang="cs-CZ" sz="1800" dirty="0"/>
              <a:t>didaktický test ČJ, M</a:t>
            </a:r>
          </a:p>
          <a:p>
            <a:pPr>
              <a:buNone/>
            </a:pPr>
            <a:r>
              <a:rPr lang="cs-CZ" sz="1800" dirty="0"/>
              <a:t>	maturitní obory</a:t>
            </a:r>
          </a:p>
          <a:p>
            <a:pPr>
              <a:buNone/>
            </a:pPr>
            <a:r>
              <a:rPr lang="cs-CZ" sz="1800" dirty="0"/>
              <a:t>	řádné termíny + náhradní (nemoc, omluva řediteli do 3 dnů</a:t>
            </a:r>
            <a:r>
              <a:rPr lang="cs-CZ" sz="1800" dirty="0" smtClean="0"/>
              <a:t>)</a:t>
            </a:r>
          </a:p>
          <a:p>
            <a:pPr>
              <a:buNone/>
            </a:pPr>
            <a:r>
              <a:rPr lang="cs-CZ" sz="1800" dirty="0" smtClean="0"/>
              <a:t>	duben </a:t>
            </a:r>
            <a:r>
              <a:rPr lang="cs-CZ" sz="1800" dirty="0" smtClean="0"/>
              <a:t>2025</a:t>
            </a:r>
            <a:endParaRPr lang="cs-CZ" sz="1800" dirty="0" smtClean="0"/>
          </a:p>
          <a:p>
            <a:pPr>
              <a:buNone/>
            </a:pPr>
            <a:r>
              <a:rPr lang="cs-CZ" sz="1800" dirty="0"/>
              <a:t>	</a:t>
            </a:r>
            <a:r>
              <a:rPr lang="cs-CZ" sz="1800" dirty="0" smtClean="0"/>
              <a:t>vyhodnocuje CERMAT</a:t>
            </a:r>
          </a:p>
          <a:p>
            <a:pPr>
              <a:buNone/>
            </a:pPr>
            <a:endParaRPr lang="cs-CZ" sz="1800" dirty="0"/>
          </a:p>
          <a:p>
            <a:r>
              <a:rPr lang="cs-CZ" sz="1800" b="1" dirty="0" smtClean="0"/>
              <a:t>ŠKOLNÍ </a:t>
            </a:r>
            <a:r>
              <a:rPr lang="cs-CZ" sz="1800" b="1" dirty="0"/>
              <a:t>PŘIJÍMACÍ ZKOUŠKY</a:t>
            </a:r>
          </a:p>
          <a:p>
            <a:pPr>
              <a:buNone/>
            </a:pPr>
            <a:r>
              <a:rPr lang="cs-CZ" sz="1800" b="1" dirty="0"/>
              <a:t>	</a:t>
            </a:r>
            <a:r>
              <a:rPr lang="cs-CZ" sz="1800" dirty="0"/>
              <a:t>dle střední školy</a:t>
            </a:r>
          </a:p>
          <a:p>
            <a:pPr>
              <a:buNone/>
            </a:pPr>
            <a:r>
              <a:rPr lang="cs-CZ" sz="1800" dirty="0"/>
              <a:t>	může být u 3 i </a:t>
            </a:r>
            <a:r>
              <a:rPr lang="cs-CZ" sz="1800" dirty="0" smtClean="0"/>
              <a:t>4letých </a:t>
            </a:r>
            <a:r>
              <a:rPr lang="cs-CZ" sz="1800" dirty="0"/>
              <a:t>oborů</a:t>
            </a:r>
          </a:p>
          <a:p>
            <a:pPr>
              <a:buNone/>
            </a:pPr>
            <a:r>
              <a:rPr lang="cs-CZ" sz="1800" dirty="0"/>
              <a:t> 	forma pohovoru i testu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Přijetí/nepřijetí na SŠ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2213829"/>
            <a:ext cx="7064631" cy="3846410"/>
          </a:xfrm>
        </p:spPr>
        <p:txBody>
          <a:bodyPr/>
          <a:lstStyle/>
          <a:p>
            <a:r>
              <a:rPr lang="cs-CZ" dirty="0" smtClean="0"/>
              <a:t>výsledky přímo v </a:t>
            </a:r>
            <a:r>
              <a:rPr lang="cs-CZ" dirty="0" err="1" smtClean="0"/>
              <a:t>DiPSy</a:t>
            </a:r>
            <a:endParaRPr lang="cs-CZ" dirty="0" smtClean="0"/>
          </a:p>
          <a:p>
            <a:r>
              <a:rPr lang="cs-CZ" dirty="0" smtClean="0"/>
              <a:t>odvolání se (až na výjimky) nepodává</a:t>
            </a:r>
          </a:p>
          <a:p>
            <a:r>
              <a:rPr lang="cs-CZ" dirty="0" smtClean="0"/>
              <a:t>přijetí na školy podle priority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druhé kolo... třetí kolo...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1993" y="457201"/>
            <a:ext cx="7755018" cy="1195703"/>
          </a:xfrm>
        </p:spPr>
        <p:txBody>
          <a:bodyPr/>
          <a:lstStyle/>
          <a:p>
            <a:r>
              <a:rPr lang="cs-CZ" b="1" dirty="0"/>
              <a:t>Co obdržíte ze ZŠ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0371" y="1652904"/>
            <a:ext cx="7766640" cy="432511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Hodnocení na vysvědčeních </a:t>
            </a:r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52904"/>
            <a:ext cx="2940604" cy="41595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Co byste měli zajistit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2204864"/>
            <a:ext cx="6768112" cy="3725564"/>
          </a:xfrm>
        </p:spPr>
        <p:txBody>
          <a:bodyPr>
            <a:normAutofit/>
          </a:bodyPr>
          <a:lstStyle/>
          <a:p>
            <a:r>
              <a:rPr lang="cs-CZ" sz="1800" dirty="0"/>
              <a:t>PROFI TESTY !!! pro </a:t>
            </a:r>
            <a:r>
              <a:rPr lang="cs-CZ" sz="1800" dirty="0" smtClean="0"/>
              <a:t>nerozhodnuté</a:t>
            </a:r>
            <a:endParaRPr lang="cs-CZ" sz="1800" dirty="0">
              <a:solidFill>
                <a:srgbClr val="FFC000"/>
              </a:solidFill>
            </a:endParaRPr>
          </a:p>
          <a:p>
            <a:r>
              <a:rPr lang="cs-CZ" sz="1800" dirty="0"/>
              <a:t>n</a:t>
            </a:r>
            <a:r>
              <a:rPr lang="cs-CZ" sz="1800" dirty="0" smtClean="0"/>
              <a:t>avštívit </a:t>
            </a:r>
            <a:r>
              <a:rPr lang="cs-CZ" sz="1800" dirty="0"/>
              <a:t>dny otevřených dveří na SŠ</a:t>
            </a:r>
          </a:p>
          <a:p>
            <a:r>
              <a:rPr lang="cs-CZ" sz="1800" dirty="0" err="1"/>
              <a:t>Schola</a:t>
            </a:r>
            <a:r>
              <a:rPr lang="cs-CZ" sz="1800" dirty="0"/>
              <a:t> </a:t>
            </a:r>
            <a:r>
              <a:rPr lang="cs-CZ" sz="1800" dirty="0" err="1"/>
              <a:t>Pragensis</a:t>
            </a:r>
            <a:r>
              <a:rPr lang="cs-CZ" sz="1800" dirty="0"/>
              <a:t> – veletrh SŠ online – konec </a:t>
            </a:r>
            <a:r>
              <a:rPr lang="cs-CZ" sz="1800" dirty="0" smtClean="0"/>
              <a:t>listopadu</a:t>
            </a:r>
          </a:p>
          <a:p>
            <a:r>
              <a:rPr lang="cs-CZ" sz="1800" dirty="0" smtClean="0"/>
              <a:t>případně formulář z PPP</a:t>
            </a:r>
          </a:p>
          <a:p>
            <a:endParaRPr lang="cs-CZ" sz="1800" dirty="0"/>
          </a:p>
          <a:p>
            <a:r>
              <a:rPr lang="cs-CZ" sz="1800" dirty="0" smtClean="0"/>
              <a:t>Nový systém přihlašování přenesl naprostou většinu odpovědnosti za celý proces na rodiče.</a:t>
            </a:r>
            <a:endParaRPr lang="cs-CZ" sz="1800" dirty="0"/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Oranžovo-červen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afb9263-0139-4bb6-8940-9f4f2b24ba6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EEB966AE90954B8A672D08F5013CB1" ma:contentTypeVersion="16" ma:contentTypeDescription="Vytvoří nový dokument" ma:contentTypeScope="" ma:versionID="022c55d1d17c85cd60bc99786c1aae64">
  <xsd:schema xmlns:xsd="http://www.w3.org/2001/XMLSchema" xmlns:xs="http://www.w3.org/2001/XMLSchema" xmlns:p="http://schemas.microsoft.com/office/2006/metadata/properties" xmlns:ns3="2afb9263-0139-4bb6-8940-9f4f2b24ba65" xmlns:ns4="20edaa88-e71d-40ee-92b1-0a82575c9283" targetNamespace="http://schemas.microsoft.com/office/2006/metadata/properties" ma:root="true" ma:fieldsID="44f7c03fcaa93ffcfb1b5f35485a2c4f" ns3:_="" ns4:_="">
    <xsd:import namespace="2afb9263-0139-4bb6-8940-9f4f2b24ba65"/>
    <xsd:import namespace="20edaa88-e71d-40ee-92b1-0a82575c92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_activity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fb9263-0139-4bb6-8940-9f4f2b24ba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daa88-e71d-40ee-92b1-0a82575c92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55310A-14B0-4D18-99F0-7656EC259F8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20edaa88-e71d-40ee-92b1-0a82575c9283"/>
    <ds:schemaRef ds:uri="http://schemas.microsoft.com/office/infopath/2007/PartnerControls"/>
    <ds:schemaRef ds:uri="2afb9263-0139-4bb6-8940-9f4f2b24ba6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53A5CA5-999A-4AAA-969E-BB9EEBD556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20D2F0-1FE9-4EEC-B893-407833E233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fb9263-0139-4bb6-8940-9f4f2b24ba65"/>
    <ds:schemaRef ds:uri="20edaa88-e71d-40ee-92b1-0a82575c92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700</TotalTime>
  <Words>481</Words>
  <Application>Microsoft Office PowerPoint</Application>
  <PresentationFormat>Předvádění na obrazovce (4:3)</PresentationFormat>
  <Paragraphs>84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Schůzka pro rodiče osmáků</vt:lpstr>
      <vt:lpstr>Přijímací řízení - fáze</vt:lpstr>
      <vt:lpstr>Profilace</vt:lpstr>
      <vt:lpstr>Podání přihlášek na SŠ</vt:lpstr>
      <vt:lpstr>Digitální přihlašovací systém - DiPSy</vt:lpstr>
      <vt:lpstr>Přijímací zkoušky   pozvánka do 14 dnů před termínem konání</vt:lpstr>
      <vt:lpstr>Přijetí/nepřijetí na SŠ</vt:lpstr>
      <vt:lpstr>Co obdržíte ze ZŠ</vt:lpstr>
      <vt:lpstr>Co byste měli zajistit</vt:lpstr>
      <vt:lpstr>Žáci z Ukrajiny  uchazeči s dočasnou ochranou</vt:lpstr>
      <vt:lpstr> Co musí uchazeč s dočasnou ochranou doložit k přihlášce na SŠ</vt:lpstr>
      <vt:lpstr>Užitečné odkazy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Schůzka pro rodiče „deváťáků“</dc:title>
  <dc:creator>zeman</dc:creator>
  <cp:lastModifiedBy>Slesingerová Michaela</cp:lastModifiedBy>
  <cp:revision>209</cp:revision>
  <dcterms:created xsi:type="dcterms:W3CDTF">2021-10-30T10:50:01Z</dcterms:created>
  <dcterms:modified xsi:type="dcterms:W3CDTF">2024-06-05T16:59:42Z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0x01010082EEB966AE90954B8A672D08F5013CB1</vt:lpwstr>
  </property>
</Properties>
</file>